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6" r:id="rId3"/>
    <p:sldId id="264" r:id="rId4"/>
    <p:sldId id="268" r:id="rId5"/>
    <p:sldId id="267" r:id="rId6"/>
    <p:sldId id="269" r:id="rId7"/>
    <p:sldId id="270" r:id="rId8"/>
    <p:sldId id="271" r:id="rId9"/>
    <p:sldId id="273" r:id="rId10"/>
    <p:sldId id="275" r:id="rId11"/>
    <p:sldId id="274" r:id="rId12"/>
    <p:sldId id="276" r:id="rId13"/>
    <p:sldId id="277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1611" autoAdjust="0"/>
  </p:normalViewPr>
  <p:slideViewPr>
    <p:cSldViewPr snapToGrid="0">
      <p:cViewPr varScale="1">
        <p:scale>
          <a:sx n="120" d="100"/>
          <a:sy n="120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AE9F9-2646-4737-B0A5-947AE2A134AB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6BAFB-4FD6-4820-A976-6A6D96D6BA9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71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longer perceived as environmental problem,</a:t>
            </a:r>
            <a:r>
              <a:rPr lang="en-GB" baseline="0" dirty="0" smtClean="0"/>
              <a:t> cross cutting, various interests feeding into agreement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6BAFB-4FD6-4820-A976-6A6D96D6BA9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555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Process, substantive</a:t>
            </a:r>
            <a:r>
              <a:rPr lang="en-GB" baseline="0" dirty="0" smtClean="0"/>
              <a:t> obligation? – good faith,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6BAFB-4FD6-4820-A976-6A6D96D6BA9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0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Law firms’ interest</a:t>
            </a:r>
            <a:r>
              <a:rPr lang="en-GB" baseline="0" dirty="0" smtClean="0"/>
              <a:t> – rules and modalities to be developed by CMA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6BAFB-4FD6-4820-A976-6A6D96D6BA9B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399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Legal principles</a:t>
            </a:r>
            <a:r>
              <a:rPr lang="en-GB" baseline="0" dirty="0" smtClean="0"/>
              <a:t> in negotiations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6BAFB-4FD6-4820-A976-6A6D96D6BA9B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979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LRI</a:t>
            </a:r>
            <a:r>
              <a:rPr lang="en-GB" baseline="0" dirty="0" smtClean="0"/>
              <a:t> impact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6BAFB-4FD6-4820-A976-6A6D96D6BA9B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887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LRI impact institutional</a:t>
            </a:r>
            <a:r>
              <a:rPr lang="en-GB" baseline="0" dirty="0" smtClean="0"/>
              <a:t> arrangements to support capacity building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6BAFB-4FD6-4820-A976-6A6D96D6BA9B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607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facilitative, flexible</a:t>
            </a:r>
            <a:r>
              <a:rPr lang="en-GB" baseline="0" dirty="0" smtClean="0"/>
              <a:t>, non-intrusive, respectful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6BAFB-4FD6-4820-A976-6A6D96D6BA9B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384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Battle</a:t>
            </a:r>
            <a:r>
              <a:rPr lang="en-GB" baseline="0" dirty="0" smtClean="0"/>
              <a:t> ground, parties pulled into different directions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6BAFB-4FD6-4820-A976-6A6D96D6BA9B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90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13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7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25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68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87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76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17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09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66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5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96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4B7EA-372E-473B-9527-55E1CFACA6FF}" type="datetimeFigureOut">
              <a:rPr lang="en-GB" smtClean="0"/>
              <a:t>17/02/2016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3462B-D8FA-42E9-84E4-CDEC840F73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57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247702"/>
              </p:ext>
            </p:extLst>
          </p:nvPr>
        </p:nvGraphicFramePr>
        <p:xfrm>
          <a:off x="879231" y="422030"/>
          <a:ext cx="10568354" cy="632134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467245">
                  <a:extLst>
                    <a:ext uri="{9D8B030D-6E8A-4147-A177-3AD203B41FA5}">
                      <a16:colId xmlns:a16="http://schemas.microsoft.com/office/drawing/2014/main" xmlns="" val="2693750458"/>
                    </a:ext>
                  </a:extLst>
                </a:gridCol>
                <a:gridCol w="8101109">
                  <a:extLst>
                    <a:ext uri="{9D8B030D-6E8A-4147-A177-3AD203B41FA5}">
                      <a16:colId xmlns:a16="http://schemas.microsoft.com/office/drawing/2014/main" xmlns="" val="2249320540"/>
                    </a:ext>
                  </a:extLst>
                </a:gridCol>
              </a:tblGrid>
              <a:tr h="2987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Section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Provisions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191517"/>
                  </a:ext>
                </a:extLst>
              </a:tr>
              <a:tr h="5974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Preamble, Article 1 – definitions, Art.2 – the Agreement’s purpose and Art.3 – NDCs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8524343"/>
                  </a:ext>
                </a:extLst>
              </a:tr>
              <a:tr h="298731">
                <a:tc row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 substantive elements and commitments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Art.4 – mitigation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6328102"/>
                  </a:ext>
                </a:extLst>
              </a:tr>
              <a:tr h="298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Art.5 – greenhouse gas sinks and reservoirs and REDD+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78723535"/>
                  </a:ext>
                </a:extLst>
              </a:tr>
              <a:tr h="298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Art.6 – cooperative  approaches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62577"/>
                  </a:ext>
                </a:extLst>
              </a:tr>
              <a:tr h="298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Art.7 – adaptation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6183142"/>
                  </a:ext>
                </a:extLst>
              </a:tr>
              <a:tr h="298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Art.8 – loss  and damage 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7042338"/>
                  </a:ext>
                </a:extLst>
              </a:tr>
              <a:tr h="298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Art.9 – finance  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1633038"/>
                  </a:ext>
                </a:extLst>
              </a:tr>
              <a:tr h="3042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Art.10 – technology development and transfer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9872700"/>
                  </a:ext>
                </a:extLst>
              </a:tr>
              <a:tr h="298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Art.11 – capacity </a:t>
                      </a: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–building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7691193"/>
                  </a:ext>
                </a:extLst>
              </a:tr>
              <a:tr h="4226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Art.12 – climate  change awareness and education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832159"/>
                  </a:ext>
                </a:extLst>
              </a:tr>
              <a:tr h="6339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Reporting, review and compliance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Art.13 – transparency, Art.14 – global stocktake and Art.15 – facilitating implementation and compliance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4107886"/>
                  </a:ext>
                </a:extLst>
              </a:tr>
              <a:tr h="6439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Institutional arrangements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Art.16 – CMA, Art.17 – secretariat, Art.18 – SBI and SBSTA, Art.19 – other bodies and institutional arrangements to serve the Agreement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2569216"/>
                  </a:ext>
                </a:extLst>
              </a:tr>
              <a:tr h="12679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Final articles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Art.20 – signature and ratification, Art.21 – entry into force, Art.22 – amendments, Art.23 – annexes, Art.24 – dispute settlement, Art.25 – voting, Art.26 – depository, Art.27 – reservations, Art.28 – withdrawal and Art.29 – languages</a:t>
                      </a:r>
                      <a:endParaRPr lang="en-GB" sz="20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2981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97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Stocktake (Art.14)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Global stocktake on mitigation, adaptation and means of implementation (finance 9.6, technology transfer 10.6, no corresponding reference in capacity building)</a:t>
            </a:r>
          </a:p>
          <a:p>
            <a:r>
              <a:rPr lang="en-GB" dirty="0" smtClean="0"/>
              <a:t>Implementation of Agreement # implementation of NDCs</a:t>
            </a:r>
          </a:p>
          <a:p>
            <a:r>
              <a:rPr lang="en-GB" dirty="0" smtClean="0"/>
              <a:t>Collective progress # individual assessments, but transparency framework to inform global stocktake (Art.13.5 &amp; 6)</a:t>
            </a:r>
          </a:p>
          <a:p>
            <a:r>
              <a:rPr lang="en-GB" dirty="0" smtClean="0"/>
              <a:t>Sources for global stocktake to be identified – e.g. overall effect of NDCs communicated, IPCC report (decision, para.99)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538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Compliance (Art.15)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Mechanism to facilitate implementation and compliance established</a:t>
            </a:r>
          </a:p>
          <a:p>
            <a:r>
              <a:rPr lang="en-GB" dirty="0" smtClean="0"/>
              <a:t>Committee of 12 experts (decision, para.102)</a:t>
            </a:r>
          </a:p>
          <a:p>
            <a:r>
              <a:rPr lang="en-GB" dirty="0" smtClean="0"/>
              <a:t>Modalities and procedures to be adopted @ CMA 1</a:t>
            </a:r>
          </a:p>
          <a:p>
            <a:r>
              <a:rPr lang="en-GB" dirty="0" smtClean="0"/>
              <a:t>No triggers for involvement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49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Institutional arrangements (Arts 16-19)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COP serving as the meeting of Parties to this Agreement (CMA)</a:t>
            </a:r>
          </a:p>
          <a:p>
            <a:r>
              <a:rPr lang="en-GB" dirty="0" smtClean="0"/>
              <a:t>Convention secretariat (Art.17)</a:t>
            </a:r>
          </a:p>
          <a:p>
            <a:r>
              <a:rPr lang="en-GB" dirty="0" smtClean="0"/>
              <a:t>Subsidiary bodies for scientific and technological </a:t>
            </a:r>
            <a:r>
              <a:rPr lang="en-GB" dirty="0"/>
              <a:t>a</a:t>
            </a:r>
            <a:r>
              <a:rPr lang="en-GB" dirty="0" smtClean="0"/>
              <a:t>dvice (SBSTA) and implementation (SBI)</a:t>
            </a:r>
          </a:p>
          <a:p>
            <a:r>
              <a:rPr lang="en-GB" dirty="0" smtClean="0"/>
              <a:t>Other bodies or institutional arrangements (Art.19)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8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Final articles (Arts 20-29)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Paris </a:t>
            </a:r>
            <a:r>
              <a:rPr lang="en-GB" dirty="0"/>
              <a:t>Agreement </a:t>
            </a:r>
            <a:r>
              <a:rPr lang="en-GB" dirty="0" smtClean="0"/>
              <a:t>open </a:t>
            </a:r>
            <a:r>
              <a:rPr lang="en-GB" dirty="0"/>
              <a:t>for signature at </a:t>
            </a:r>
            <a:r>
              <a:rPr lang="en-GB" dirty="0" smtClean="0"/>
              <a:t>UN Headquarters, New </a:t>
            </a:r>
            <a:r>
              <a:rPr lang="en-GB" dirty="0"/>
              <a:t>York from 22 April 2016 to 21 April </a:t>
            </a:r>
            <a:r>
              <a:rPr lang="en-GB" dirty="0" smtClean="0"/>
              <a:t>2017 (Art.20.1) </a:t>
            </a:r>
          </a:p>
          <a:p>
            <a:r>
              <a:rPr lang="en-GB" dirty="0" smtClean="0"/>
              <a:t>High-level </a:t>
            </a:r>
            <a:r>
              <a:rPr lang="en-GB" dirty="0"/>
              <a:t>signature ceremony </a:t>
            </a:r>
            <a:r>
              <a:rPr lang="en-GB" dirty="0" smtClean="0"/>
              <a:t>on </a:t>
            </a:r>
            <a:r>
              <a:rPr lang="en-GB" dirty="0"/>
              <a:t>22 April </a:t>
            </a:r>
            <a:r>
              <a:rPr lang="en-GB" dirty="0" smtClean="0"/>
              <a:t>2016 (decision, para.3)</a:t>
            </a:r>
            <a:endParaRPr lang="en-GB" dirty="0"/>
          </a:p>
          <a:p>
            <a:r>
              <a:rPr lang="en-GB" dirty="0" smtClean="0"/>
              <a:t>Entry into force when 55 Parties to the Convention representing 55% of global GHG (Art.21) deposit instrument of ratification, acceptance etc.</a:t>
            </a:r>
          </a:p>
          <a:p>
            <a:r>
              <a:rPr lang="en-GB" dirty="0" smtClean="0"/>
              <a:t>Convention provisions on amendments, annexes and dispute settlement apply “mutatis mutandis”</a:t>
            </a:r>
          </a:p>
          <a:p>
            <a:r>
              <a:rPr lang="en-GB" dirty="0" smtClean="0"/>
              <a:t>No reference to the multilateral consultative process on implementation of the Convention (Convention, Art.13)</a:t>
            </a:r>
          </a:p>
          <a:p>
            <a:r>
              <a:rPr lang="en-GB" dirty="0" smtClean="0"/>
              <a:t>Withdrawal (Art.28)</a:t>
            </a:r>
          </a:p>
          <a:p>
            <a:r>
              <a:rPr lang="en-GB" dirty="0" smtClean="0"/>
              <a:t>Provisional application (Decision, para.5)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39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International (formally binding) treaty building on Copenhagen Accord</a:t>
            </a:r>
          </a:p>
          <a:p>
            <a:r>
              <a:rPr lang="en-GB" dirty="0" smtClean="0"/>
              <a:t>Focuses on mitigation and also addresses other areas</a:t>
            </a:r>
          </a:p>
          <a:p>
            <a:r>
              <a:rPr lang="en-GB" dirty="0" smtClean="0"/>
              <a:t>COP decision language with some uncertainties</a:t>
            </a:r>
          </a:p>
          <a:p>
            <a:r>
              <a:rPr lang="en-GB" dirty="0" smtClean="0"/>
              <a:t>Framework/skeleton agreement</a:t>
            </a:r>
          </a:p>
          <a:p>
            <a:r>
              <a:rPr lang="en-GB" dirty="0" smtClean="0"/>
              <a:t>Ad-hoc Working Group on Paris Agreement</a:t>
            </a:r>
          </a:p>
          <a:p>
            <a:r>
              <a:rPr lang="en-GB" dirty="0" smtClean="0"/>
              <a:t>Role of the US</a:t>
            </a:r>
          </a:p>
          <a:p>
            <a:r>
              <a:rPr lang="en-GB" dirty="0" smtClean="0"/>
              <a:t>NDC implementation =&gt; domestic legislation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77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Preamble: sustainable development, food production, quality jobs, human rights, Mother Earth, “climate justice”, public participation, all levels of government, lifestyles and consumption etc.</a:t>
            </a:r>
          </a:p>
          <a:p>
            <a:r>
              <a:rPr lang="en-GB" dirty="0" smtClean="0"/>
              <a:t>Definitions &amp; purpose (Arts 1 &amp; 2): developed, developing country and other Parties; long term temperature goal</a:t>
            </a:r>
          </a:p>
          <a:p>
            <a:r>
              <a:rPr lang="en-GB" dirty="0" smtClean="0"/>
              <a:t>Nationally determined contributions in general (Art.3)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3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</a:t>
            </a:r>
            <a:r>
              <a:rPr lang="en-GB" dirty="0" smtClean="0"/>
              <a:t>itigation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Shall submit increasingly ambitious NDCs every 5 years that are recoded </a:t>
            </a:r>
            <a:r>
              <a:rPr lang="en-GB" dirty="0"/>
              <a:t>in </a:t>
            </a:r>
            <a:r>
              <a:rPr lang="en-GB" dirty="0" smtClean="0"/>
              <a:t>a public registry (process)</a:t>
            </a:r>
          </a:p>
          <a:p>
            <a:r>
              <a:rPr lang="en-GB" dirty="0" smtClean="0"/>
              <a:t>Shall pursue measures with the aim of achieving NDC objectives; ‘bindingness’ of NDCs</a:t>
            </a:r>
          </a:p>
          <a:p>
            <a:r>
              <a:rPr lang="en-GB" dirty="0" smtClean="0"/>
              <a:t>Shall provide additional information (Art.4.8); account (Art.4.13); and provide national inventory and progress reports (Art.13.7) at least biennial (decision para.90)</a:t>
            </a:r>
          </a:p>
          <a:p>
            <a:r>
              <a:rPr lang="en-GB" dirty="0" smtClean="0"/>
              <a:t>Support for developing </a:t>
            </a:r>
            <a:r>
              <a:rPr lang="en-GB" dirty="0"/>
              <a:t>country </a:t>
            </a:r>
            <a:r>
              <a:rPr lang="en-GB" dirty="0" smtClean="0"/>
              <a:t>Parties (Art.4.5) but not a precondition</a:t>
            </a:r>
          </a:p>
          <a:p>
            <a:r>
              <a:rPr lang="en-GB" dirty="0" smtClean="0"/>
              <a:t>Does not </a:t>
            </a:r>
            <a:r>
              <a:rPr lang="en-GB" dirty="0"/>
              <a:t>address </a:t>
            </a:r>
            <a:r>
              <a:rPr lang="en-GB" dirty="0" smtClean="0"/>
              <a:t>bunker fuels; forum </a:t>
            </a:r>
            <a:r>
              <a:rPr lang="en-GB" dirty="0"/>
              <a:t>on the Impact of the Implementation of response measures will </a:t>
            </a:r>
            <a:r>
              <a:rPr lang="en-GB" dirty="0" smtClean="0"/>
              <a:t>serve </a:t>
            </a:r>
            <a:r>
              <a:rPr lang="en-GB" dirty="0"/>
              <a:t>the Agreement </a:t>
            </a:r>
            <a:r>
              <a:rPr lang="en-GB" dirty="0" smtClean="0"/>
              <a:t>(decision, para.33); CMA to consider common timeframes (Art.4.10); Review of INDCs with 2025/30 timeframes (paras.23 &amp; 24)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2956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Mitigation contd.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G</a:t>
            </a:r>
            <a:r>
              <a:rPr lang="en-GB" dirty="0" smtClean="0"/>
              <a:t>as sinks/reservoirs and REDD+ (Art.5)</a:t>
            </a:r>
          </a:p>
          <a:p>
            <a:r>
              <a:rPr lang="en-GB" dirty="0" smtClean="0"/>
              <a:t>Conserve </a:t>
            </a:r>
            <a:r>
              <a:rPr lang="en-GB" dirty="0"/>
              <a:t>and manage emission sinks and reservoirs </a:t>
            </a:r>
            <a:r>
              <a:rPr lang="en-GB" dirty="0" smtClean="0"/>
              <a:t>(Art.4.1 d Convention)</a:t>
            </a:r>
          </a:p>
          <a:p>
            <a:r>
              <a:rPr lang="en-GB" dirty="0" smtClean="0"/>
              <a:t>Reduce </a:t>
            </a:r>
            <a:r>
              <a:rPr lang="en-GB" dirty="0"/>
              <a:t>emissions from deforestation and forest degradation in developing countries </a:t>
            </a:r>
            <a:r>
              <a:rPr lang="en-GB" dirty="0" smtClean="0"/>
              <a:t>through existing </a:t>
            </a:r>
            <a:r>
              <a:rPr lang="en-GB" dirty="0"/>
              <a:t>REDD+ </a:t>
            </a:r>
            <a:r>
              <a:rPr lang="en-GB" dirty="0" smtClean="0"/>
              <a:t>framework</a:t>
            </a:r>
          </a:p>
          <a:p>
            <a:r>
              <a:rPr lang="en-GB" dirty="0" smtClean="0"/>
              <a:t>No new mechanism (for payments for ecosystem services)</a:t>
            </a:r>
          </a:p>
          <a:p>
            <a:r>
              <a:rPr lang="en-GB" dirty="0" smtClean="0"/>
              <a:t>“non-carbon benefits” = social </a:t>
            </a:r>
            <a:r>
              <a:rPr lang="en-GB" dirty="0"/>
              <a:t>and environmental </a:t>
            </a:r>
            <a:r>
              <a:rPr lang="en-GB" dirty="0" smtClean="0"/>
              <a:t>safeguards?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Voluntary cooperation (Art.6)</a:t>
            </a:r>
          </a:p>
          <a:p>
            <a:r>
              <a:rPr lang="en-GB" dirty="0" smtClean="0"/>
              <a:t>Cooperative approaches to transfer mitigation outcomes</a:t>
            </a:r>
          </a:p>
          <a:p>
            <a:r>
              <a:rPr lang="en-GB" dirty="0" smtClean="0"/>
              <a:t>Mechanism to mitigate GHG emissions and support sustainable development (CDM+)</a:t>
            </a:r>
          </a:p>
          <a:p>
            <a:r>
              <a:rPr lang="en-GB" dirty="0" smtClean="0"/>
              <a:t>Framework for non-market mechanisms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40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Adaptation (Art.7)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Global goal to enhance adaptive capacity, strengthen resilience and reduce vulnerability (7.1)</a:t>
            </a:r>
          </a:p>
          <a:p>
            <a:r>
              <a:rPr lang="en-GB" dirty="0" smtClean="0"/>
              <a:t>Mitigation reduces adaptation efforts (7.4)</a:t>
            </a:r>
          </a:p>
          <a:p>
            <a:r>
              <a:rPr lang="en-GB" dirty="0" smtClean="0"/>
              <a:t>Shall, as appropriate, engage in adaptation </a:t>
            </a:r>
            <a:r>
              <a:rPr lang="en-GB" dirty="0"/>
              <a:t>planning processes and the implementation of </a:t>
            </a:r>
            <a:r>
              <a:rPr lang="en-GB" dirty="0" smtClean="0"/>
              <a:t>actions (7.9)</a:t>
            </a:r>
          </a:p>
          <a:p>
            <a:r>
              <a:rPr lang="en-GB" dirty="0" smtClean="0"/>
              <a:t>Should, as appropriate, submit and periodically update an adaptation </a:t>
            </a:r>
            <a:r>
              <a:rPr lang="en-GB" dirty="0"/>
              <a:t>communication on </a:t>
            </a:r>
            <a:r>
              <a:rPr lang="en-GB" dirty="0" smtClean="0"/>
              <a:t>needs</a:t>
            </a:r>
            <a:r>
              <a:rPr lang="en-GB" dirty="0"/>
              <a:t>, plans and actions </a:t>
            </a:r>
            <a:r>
              <a:rPr lang="en-GB" dirty="0" smtClean="0"/>
              <a:t>(7.10) as part of e.g. NAPs</a:t>
            </a:r>
            <a:r>
              <a:rPr lang="en-GB" dirty="0"/>
              <a:t>, NDCs or </a:t>
            </a:r>
            <a:r>
              <a:rPr lang="en-GB" dirty="0" smtClean="0"/>
              <a:t>national communications (7.11).</a:t>
            </a:r>
          </a:p>
          <a:p>
            <a:r>
              <a:rPr lang="en-GB" dirty="0" smtClean="0"/>
              <a:t>Adaptation </a:t>
            </a:r>
            <a:r>
              <a:rPr lang="en-GB" dirty="0"/>
              <a:t>communications will be housed in a public </a:t>
            </a:r>
            <a:r>
              <a:rPr lang="en-GB" dirty="0" smtClean="0"/>
              <a:t>registry (7.12).</a:t>
            </a:r>
          </a:p>
          <a:p>
            <a:r>
              <a:rPr lang="en-GB" dirty="0"/>
              <a:t>Adaptation Committee </a:t>
            </a:r>
            <a:r>
              <a:rPr lang="en-GB" dirty="0" smtClean="0"/>
              <a:t>and </a:t>
            </a:r>
            <a:r>
              <a:rPr lang="en-GB" dirty="0"/>
              <a:t>the Least Developed Countries Expert Group </a:t>
            </a:r>
            <a:r>
              <a:rPr lang="en-GB" dirty="0" smtClean="0"/>
              <a:t>will jointly develop </a:t>
            </a:r>
            <a:r>
              <a:rPr lang="en-GB" dirty="0"/>
              <a:t>recommendations </a:t>
            </a:r>
            <a:r>
              <a:rPr lang="en-GB" dirty="0" smtClean="0"/>
              <a:t>(decision, para.41) on modalities to recognise adaption </a:t>
            </a:r>
            <a:r>
              <a:rPr lang="en-GB" dirty="0"/>
              <a:t>efforts by developing </a:t>
            </a:r>
            <a:r>
              <a:rPr lang="en-GB" dirty="0" smtClean="0"/>
              <a:t>countries - to </a:t>
            </a:r>
            <a:r>
              <a:rPr lang="en-GB" dirty="0"/>
              <a:t>be adopted @</a:t>
            </a:r>
            <a:r>
              <a:rPr lang="en-GB" dirty="0" smtClean="0"/>
              <a:t> CMA 1 (</a:t>
            </a:r>
            <a:r>
              <a:rPr lang="en-GB" dirty="0"/>
              <a:t>Art.7.3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64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Loss &amp; damage (Art.8)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Warsaw International Mechanism on loss and damage</a:t>
            </a:r>
          </a:p>
          <a:p>
            <a:r>
              <a:rPr lang="en-GB" dirty="0" smtClean="0"/>
              <a:t>Outside support, transparency, stocktake, review and compliance</a:t>
            </a:r>
          </a:p>
          <a:p>
            <a:r>
              <a:rPr lang="en-GB" dirty="0" smtClean="0"/>
              <a:t>Task force on displacement related to the adverse impacts of climate change (decision, para.49)</a:t>
            </a:r>
          </a:p>
          <a:p>
            <a:r>
              <a:rPr lang="en-GB" dirty="0"/>
              <a:t>“Agrees that Article 8 does not involve or provide a basis for any liability or compensation” </a:t>
            </a:r>
            <a:r>
              <a:rPr lang="en-GB" dirty="0" smtClean="0"/>
              <a:t>(para.51)</a:t>
            </a:r>
            <a:endParaRPr lang="en-GB" dirty="0"/>
          </a:p>
          <a:p>
            <a:r>
              <a:rPr lang="en-GB" dirty="0" smtClean="0"/>
              <a:t>State responsibility under public international law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32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Finance (Art.9)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Developed countries shall provide financial resources in continuation of existing obligations (Art.9.1) as part of a global </a:t>
            </a:r>
            <a:r>
              <a:rPr lang="en-GB" dirty="0"/>
              <a:t>effort </a:t>
            </a:r>
            <a:r>
              <a:rPr lang="en-GB" dirty="0" smtClean="0"/>
              <a:t>from </a:t>
            </a:r>
            <a:r>
              <a:rPr lang="en-GB" dirty="0"/>
              <a:t>a wide variety of </a:t>
            </a:r>
            <a:r>
              <a:rPr lang="en-GB" dirty="0" smtClean="0"/>
              <a:t>sources </a:t>
            </a:r>
            <a:r>
              <a:rPr lang="en-GB" dirty="0"/>
              <a:t>and </a:t>
            </a:r>
            <a:r>
              <a:rPr lang="en-GB" dirty="0" smtClean="0"/>
              <a:t>through </a:t>
            </a:r>
            <a:r>
              <a:rPr lang="en-GB" dirty="0"/>
              <a:t>a variety of </a:t>
            </a:r>
            <a:r>
              <a:rPr lang="en-GB" dirty="0" smtClean="0"/>
              <a:t>actions (9.3)</a:t>
            </a:r>
          </a:p>
          <a:p>
            <a:r>
              <a:rPr lang="en-GB" dirty="0" smtClean="0"/>
              <a:t>No burden sharing agreement or other binding arrangements</a:t>
            </a:r>
          </a:p>
          <a:p>
            <a:r>
              <a:rPr lang="en-GB" dirty="0" smtClean="0"/>
              <a:t>Biennially </a:t>
            </a:r>
            <a:r>
              <a:rPr lang="en-GB" dirty="0"/>
              <a:t>communicate </a:t>
            </a:r>
            <a:r>
              <a:rPr lang="en-GB" dirty="0" smtClean="0"/>
              <a:t>indicative </a:t>
            </a:r>
            <a:r>
              <a:rPr lang="en-GB" dirty="0"/>
              <a:t>quantitative and qualitative information </a:t>
            </a:r>
            <a:r>
              <a:rPr lang="en-GB" dirty="0" smtClean="0"/>
              <a:t>(9.5</a:t>
            </a:r>
            <a:r>
              <a:rPr lang="en-GB" dirty="0"/>
              <a:t>) and </a:t>
            </a:r>
            <a:r>
              <a:rPr lang="en-GB" dirty="0" smtClean="0"/>
              <a:t>further </a:t>
            </a:r>
            <a:r>
              <a:rPr lang="en-GB" dirty="0"/>
              <a:t>information on the support actually provided and mobilized </a:t>
            </a:r>
            <a:r>
              <a:rPr lang="en-GB" dirty="0" smtClean="0"/>
              <a:t>(9.7)</a:t>
            </a:r>
          </a:p>
          <a:p>
            <a:r>
              <a:rPr lang="en-GB" dirty="0" smtClean="0"/>
              <a:t>Financial </a:t>
            </a:r>
            <a:r>
              <a:rPr lang="en-GB" dirty="0"/>
              <a:t>Mechanism of the Convention, including its operating entities – </a:t>
            </a:r>
            <a:r>
              <a:rPr lang="en-GB" dirty="0" smtClean="0"/>
              <a:t>GEF and GCF </a:t>
            </a:r>
            <a:r>
              <a:rPr lang="en-GB" dirty="0"/>
              <a:t>– will serve as the financial mechanism of the Agreement </a:t>
            </a:r>
            <a:r>
              <a:rPr lang="en-GB" dirty="0" smtClean="0"/>
              <a:t>(9.8)</a:t>
            </a:r>
          </a:p>
          <a:p>
            <a:r>
              <a:rPr lang="en-GB" dirty="0" smtClean="0"/>
              <a:t>Developed countries intend to </a:t>
            </a:r>
            <a:r>
              <a:rPr lang="en-GB" dirty="0"/>
              <a:t>continue their </a:t>
            </a:r>
            <a:r>
              <a:rPr lang="en-GB" dirty="0" smtClean="0"/>
              <a:t>collective </a:t>
            </a:r>
            <a:r>
              <a:rPr lang="en-GB" dirty="0"/>
              <a:t>mobilization goal through 2025 </a:t>
            </a:r>
            <a:r>
              <a:rPr lang="en-GB" dirty="0" smtClean="0"/>
              <a:t>(USD </a:t>
            </a:r>
            <a:r>
              <a:rPr lang="en-GB" dirty="0"/>
              <a:t>100 </a:t>
            </a:r>
            <a:r>
              <a:rPr lang="en-GB" dirty="0" smtClean="0"/>
              <a:t>billion/year from </a:t>
            </a:r>
            <a:r>
              <a:rPr lang="en-GB" dirty="0"/>
              <a:t>2020</a:t>
            </a:r>
            <a:r>
              <a:rPr lang="en-GB" dirty="0" smtClean="0"/>
              <a:t>); CMA </a:t>
            </a:r>
            <a:r>
              <a:rPr lang="en-GB" dirty="0"/>
              <a:t>will set a new collective quantified goal before 2025 from a floor of USD 100 </a:t>
            </a:r>
            <a:r>
              <a:rPr lang="en-GB" dirty="0" smtClean="0"/>
              <a:t>billion/year </a:t>
            </a:r>
            <a:r>
              <a:rPr lang="en-GB" dirty="0"/>
              <a:t>(</a:t>
            </a:r>
            <a:r>
              <a:rPr lang="en-GB" dirty="0" smtClean="0"/>
              <a:t>para.53)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187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62142"/>
            <a:ext cx="10515600" cy="924412"/>
          </a:xfrm>
        </p:spPr>
        <p:txBody>
          <a:bodyPr/>
          <a:lstStyle/>
          <a:p>
            <a:pPr algn="ctr"/>
            <a:r>
              <a:rPr lang="en-GB" dirty="0" smtClean="0"/>
              <a:t>Capacity building (Art.11)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798278"/>
            <a:ext cx="10515600" cy="1899138"/>
          </a:xfrm>
        </p:spPr>
        <p:txBody>
          <a:bodyPr>
            <a:normAutofit/>
          </a:bodyPr>
          <a:lstStyle/>
          <a:p>
            <a:r>
              <a:rPr lang="en-GB" dirty="0" smtClean="0"/>
              <a:t>Enhance capacity of developing countries to take effective action on mitigation, adaptation, technology development, access to finance, education and reporting</a:t>
            </a:r>
          </a:p>
          <a:p>
            <a:r>
              <a:rPr lang="en-GB" dirty="0" smtClean="0"/>
              <a:t>Developing institutional arrangements to be adopted @ CMA 1 (11.5)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474787"/>
            <a:ext cx="10515600" cy="844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/>
              <a:t>Technology (Art.10)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493718"/>
            <a:ext cx="10515600" cy="1741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Technology framework to guide existing mechanism (Technology Executive Committee and Climate Technology Centre and Network)</a:t>
            </a:r>
          </a:p>
          <a:p>
            <a:r>
              <a:rPr lang="en-GB" dirty="0" smtClean="0"/>
              <a:t>Does not address intellectual property rights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5539155"/>
            <a:ext cx="10515600" cy="984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/>
              <a:t>Education &amp; awareness raising (Art.12)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45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Transparency (Art.13)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Parties shall report on mitigation effort (13.7)</a:t>
            </a:r>
          </a:p>
          <a:p>
            <a:r>
              <a:rPr lang="en-GB" dirty="0" smtClean="0"/>
              <a:t>Parties should report on climate impacts and adaptation (13.8)</a:t>
            </a:r>
          </a:p>
          <a:p>
            <a:r>
              <a:rPr lang="en-GB" dirty="0" smtClean="0"/>
              <a:t>Developed country Parties shall report on financial, tech transfer and capacity building support; other </a:t>
            </a:r>
            <a:r>
              <a:rPr lang="en-GB" dirty="0"/>
              <a:t>Parties should</a:t>
            </a:r>
            <a:r>
              <a:rPr lang="en-GB" dirty="0" smtClean="0"/>
              <a:t> (13.9)</a:t>
            </a:r>
          </a:p>
          <a:p>
            <a:r>
              <a:rPr lang="en-GB" dirty="0" smtClean="0"/>
              <a:t>Developing country Parties should report on needs and support received (13.10)</a:t>
            </a:r>
          </a:p>
          <a:p>
            <a:r>
              <a:rPr lang="en-GB" dirty="0" smtClean="0"/>
              <a:t>Technical expert review on mitigation and support, implementation and achievement of NDCs (13.11 &amp; 12)</a:t>
            </a:r>
          </a:p>
          <a:p>
            <a:r>
              <a:rPr lang="en-GB" dirty="0" smtClean="0"/>
              <a:t>Multilateral consideration of progress on finance (13. 11) </a:t>
            </a:r>
          </a:p>
          <a:p>
            <a:r>
              <a:rPr lang="en-GB" dirty="0" smtClean="0"/>
              <a:t>Support for developing countries and (13.14 &amp; 15) and Capacity Building Initiative for Transparency (decision, para.84)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924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1327</Words>
  <Application>Microsoft Macintosh PowerPoint</Application>
  <PresentationFormat>Widescreen</PresentationFormat>
  <Paragraphs>122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Office Theme</vt:lpstr>
      <vt:lpstr>PowerPoint Presentation</vt:lpstr>
      <vt:lpstr>General</vt:lpstr>
      <vt:lpstr>Mitigation</vt:lpstr>
      <vt:lpstr>Mitigation contd.</vt:lpstr>
      <vt:lpstr>Adaptation (Art.7)</vt:lpstr>
      <vt:lpstr>Loss &amp; damage (Art.8)</vt:lpstr>
      <vt:lpstr>Finance (Art.9)</vt:lpstr>
      <vt:lpstr>Capacity building (Art.11)</vt:lpstr>
      <vt:lpstr>Transparency (Art.13)</vt:lpstr>
      <vt:lpstr>Stocktake (Art.14)</vt:lpstr>
      <vt:lpstr>Compliance (Art.15)</vt:lpstr>
      <vt:lpstr>Institutional arrangements (Arts 16-19)</vt:lpstr>
      <vt:lpstr>Final articles (Arts 20-29)</vt:lpstr>
      <vt:lpstr>General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 Schwarte</dc:creator>
  <cp:lastModifiedBy>Alistair Bird</cp:lastModifiedBy>
  <cp:revision>61</cp:revision>
  <dcterms:created xsi:type="dcterms:W3CDTF">2016-02-01T08:52:03Z</dcterms:created>
  <dcterms:modified xsi:type="dcterms:W3CDTF">2016-02-17T12:16:13Z</dcterms:modified>
</cp:coreProperties>
</file>